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7" r:id="rId3"/>
    <p:sldId id="278" r:id="rId4"/>
    <p:sldId id="261" r:id="rId5"/>
    <p:sldId id="260" r:id="rId6"/>
    <p:sldId id="267" r:id="rId7"/>
    <p:sldId id="268" r:id="rId8"/>
    <p:sldId id="263" r:id="rId9"/>
    <p:sldId id="264" r:id="rId10"/>
    <p:sldId id="265" r:id="rId11"/>
    <p:sldId id="269" r:id="rId12"/>
    <p:sldId id="272" r:id="rId13"/>
    <p:sldId id="273" r:id="rId14"/>
    <p:sldId id="262" r:id="rId15"/>
    <p:sldId id="274" r:id="rId16"/>
    <p:sldId id="276" r:id="rId17"/>
    <p:sldId id="281" r:id="rId18"/>
    <p:sldId id="283" r:id="rId19"/>
    <p:sldId id="275" r:id="rId20"/>
    <p:sldId id="270" r:id="rId21"/>
    <p:sldId id="271" r:id="rId22"/>
    <p:sldId id="280" r:id="rId23"/>
    <p:sldId id="279" r:id="rId24"/>
    <p:sldId id="277" r:id="rId25"/>
    <p:sldId id="266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52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3792" autoAdjust="0"/>
  </p:normalViewPr>
  <p:slideViewPr>
    <p:cSldViewPr snapToGrid="0">
      <p:cViewPr varScale="1">
        <p:scale>
          <a:sx n="82" d="100"/>
          <a:sy n="82" d="100"/>
        </p:scale>
        <p:origin x="6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0D104-62A4-498F-91F6-D4DD56714AFE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121F6-1DC1-4FF6-9FD7-E04CC829E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26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O nome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 vem de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”, que é a tecnologia que envia informações multimídias por meio de transferência de dados.</a:t>
            </a:r>
          </a:p>
          <a:p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Streamers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 são gamers profissionais que transmitem suas partidas ao vivo, seja ela de qual jogo for, por alguma plataforma de transmissões em tempo real.</a:t>
            </a: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 Os novos profissionais utilizam ferramentas tecnológicas para transmitir seus jogos por computador para um determinado público. 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Por conta da pandemia, muitos jovens aderiram a nova profissão como uma forma de ganhar um dinheiro extra, muitos deles hoje em dia já vivem da própria renda gerada pelas transmissões.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É um mercado que vem crescendo muito e em breve vai ser comum a profissão.</a:t>
            </a: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121F6-1DC1-4FF6-9FD7-E04CC829E13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6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o </a:t>
            </a:r>
            <a:r>
              <a:rPr lang="pt-BR" dirty="0" err="1"/>
              <a:t>streamer</a:t>
            </a:r>
            <a:r>
              <a:rPr lang="pt-BR" dirty="0"/>
              <a:t> está realizando a sua transmissão e a mesma acaba caindo, isso acaba gerando um prejuízo e tanto para o mesmo. Os telespectadores começam a sair, e até ele voltar a lucrar com a </a:t>
            </a:r>
            <a:r>
              <a:rPr lang="pt-BR" dirty="0" err="1"/>
              <a:t>live</a:t>
            </a:r>
            <a:r>
              <a:rPr lang="pt-BR" dirty="0"/>
              <a:t>, um </a:t>
            </a:r>
            <a:r>
              <a:rPr lang="pt-BR" dirty="0" err="1"/>
              <a:t>streamer</a:t>
            </a:r>
            <a:r>
              <a:rPr lang="pt-BR" dirty="0"/>
              <a:t> famoso já vai ter perdido 250 dólares por hora, o que equivale á 1.300 reais.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121F6-1DC1-4FF6-9FD7-E04CC829E13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13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O nome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 vem de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”, que é a tecnologia que envia informações multimídias por meio de transferência de dados.</a:t>
            </a:r>
          </a:p>
          <a:p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Streamers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 são gamers profissionais que transmitem suas partidas ao vivo, seja ela de qual jogo for, por alguma plataforma de transmissões em tempo real.</a:t>
            </a: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 Os novos profissionais utilizam ferramentas tecnológicas para transmitir seus jogos por computador para um determinado público. 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Por conta da pandemia, muitos jovens aderiram a nova profissão como uma forma de ganhar um dinheiro extra, muitos deles hoje em dia já vivem da própria renda gerada pelas transmissões.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É um mercado que vem crescendo muito e em breve vai ser comum a profissão.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121F6-1DC1-4FF6-9FD7-E04CC829E13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04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O nome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 vem de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”, que é a tecnologia que envia informações multimídias por meio de transferência de dados.</a:t>
            </a:r>
          </a:p>
          <a:p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Streamers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 são gamers profissionais que transmitem suas partidas ao vivo, seja ela de qual jogo for, por alguma plataforma de transmissões em tempo real.</a:t>
            </a: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 Os novos profissionais utilizam ferramentas tecnológicas para transmitir seus jogos por computador para um determinado público. 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Por conta da pandemia, muitos jovens aderiram a nova profissão como uma forma de ganhar um dinheiro extra, muitos deles hoje em dia já vivem da própria renda gerada pelas transmissões.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É um mercado que vem crescendo muito e em breve vai ser comum a profissão.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121F6-1DC1-4FF6-9FD7-E04CC829E13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3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O nome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 vem de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”, que é a tecnologia que envia informações multimídias por meio de transferência de dados.</a:t>
            </a:r>
          </a:p>
          <a:p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Streamers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 são gamers profissionais que transmitem suas partidas ao vivo, seja ela de qual jogo for, por alguma plataforma de transmissões em tempo real.</a:t>
            </a: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 Os novos profissionais utilizam ferramentas tecnológicas para transmitir seus jogos por computador para um determinado público. 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Por conta da pandemia, muitos jovens aderiram a nova profissão como uma forma de ganhar um dinheiro extra, muitos deles hoje em dia já vivem da própria renda gerada pelas transmissões.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É um mercado que vem crescendo muito e em breve vai ser comum a profissão.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121F6-1DC1-4FF6-9FD7-E04CC829E13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51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O nome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 vem de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”, que é a tecnologia que envia informações multimídias por meio de transferência de dados.</a:t>
            </a:r>
          </a:p>
          <a:p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Streamers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 são gamers profissionais que transmitem suas partidas ao vivo, seja ela de qual jogo for, por alguma plataforma de transmissões em tempo real.</a:t>
            </a: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 Os novos profissionais utilizam ferramentas tecnológicas para transmitir seus jogos por computador para um determinado público. 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Por conta da pandemia, muitos jovens aderiram a nova profissão como uma forma de ganhar um dinheiro extra, muitos deles hoje em dia já vivem da própria renda gerada pelas transmissões.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É um mercado que vem crescendo muito e em breve vai ser comum a profissão.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121F6-1DC1-4FF6-9FD7-E04CC829E1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74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O nome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 vem de “</a:t>
            </a:r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”, que é a tecnologia que envia informações multimídias por meio de transferência de dados.</a:t>
            </a:r>
          </a:p>
          <a:p>
            <a:r>
              <a:rPr lang="pt-BR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Streamers</a:t>
            </a:r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 são gamers profissionais que transmitem suas partidas ao vivo, seja ela de qual jogo for, por alguma plataforma de transmissões em tempo real.</a:t>
            </a: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 Os novos profissionais utilizam ferramentas tecnológicas para transmitir seus jogos por computador para um determinado público. 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Por conta da pandemia, muitos jovens aderiram a nova profissão como uma forma de ganhar um dinheiro extra, muitos deles hoje em dia já vivem da própria renda gerada pelas transmissões.</a:t>
            </a:r>
          </a:p>
          <a:p>
            <a:endParaRPr lang="pt-BR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r>
              <a:rPr lang="pt-BR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É um mercado que vem crescendo muito e em breve vai ser comum a profissão.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121F6-1DC1-4FF6-9FD7-E04CC829E13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17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FF57-8922-4FEA-A9F6-A721C326E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B69F6-0A90-4338-8763-7BC04D7D7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0E4C8-F20E-46B0-82A2-6AB78E8E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85096-5C9E-4249-BD93-CCB98D67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B65F-4A26-48AB-A6ED-E6B88546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4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667D-A01B-4A11-BBAC-2EB592CA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A73B8-FAA5-4E14-8DD4-DDD82C342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B3827-CE51-468B-ACA6-4BEA96AF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C3182-5FB0-4283-8459-25819E3D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2FAF-3D02-4722-9AFE-F64FD105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39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8FF3B-840D-4BD5-88DD-A9B0CEDC0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6B692-6472-4F4D-BCE8-A4FAB9C3A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484E6-8A99-4BE6-A433-29274DD3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896B1-CF66-4FD7-8128-F51FF429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921B3-F1C0-4CBD-B605-4F656CAD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28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18C1-01A0-4490-81C5-93D82E6A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32C0-0C63-4C1C-96FE-8D5488ED3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A92C-57AA-47ED-B62A-9B07CA5B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6DCE2-D7DA-44F7-8F3F-C855EA7C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6EBB0-BB32-4A36-8DB6-E6D137FA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22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2811-6DE5-416B-B842-21A7ECD3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75E73-4422-4BF3-9CAE-C740CD06E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16BE9-2DFD-4C8F-AC26-F236C650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B0A68-FB4A-49F2-90EC-5BB60F7E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4A0D3-6C88-428B-A17D-CD5C9FEB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65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6BCC-EE9C-4308-8773-F57FA88C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75AEC-1D38-4F8A-8A57-484198E20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3CE34-D739-41BB-9010-7226485F9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97FEC-5F0F-4D60-8B52-F52E7C06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6B028-C6CD-498B-B2D3-78249C67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F2779-5EC4-4D9C-8AA6-59D996734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99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7CEF-BE7C-4556-B625-39D72A54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3A094-CF5D-458D-82FF-F60A8A28E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E4D79-A641-4FC8-97CB-083C648B9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EA107-A502-4339-9050-BFC82CBCB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D0D8E-B888-4E61-AA0D-1ED7ED6EE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BE46F6-7C62-48B4-9781-0C203567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6B608-B020-4084-8DF2-224B10B0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A1163-3FFF-48FB-B686-394BAFFC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20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7CAB-C1D6-4FAF-8F71-82FE8A0F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6472B-B4EA-4205-ADC1-45C1BFD1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19986-5FD6-45B3-AE2E-BCAA32C0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7AF2B-8811-46EE-B373-DC8830D92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31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314FA0-B4B7-45C7-815E-ACED77AA5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A61A6-211F-4183-9BCC-4B93A227A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F514-7D44-40F3-A9A1-E21E375D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86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D5EF-1F8C-40FE-A1B0-B51D892AD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A0BD-7E60-4EA9-A20F-CD0BC0E43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C1FF-89E9-4950-B374-EFFE56583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EC967-4022-43C1-AA42-CEE0DA1D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65A20-FE9C-4838-A43D-09E6E2DC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9F605-5487-4D90-AC6C-0408F470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077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16A8-16FA-48DB-9241-38E3F705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1AD0C-8A9D-4A9E-A2E6-1C80EE67C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34199-DD9C-47EE-8006-83F1B1B45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4D4A3-20D3-472D-B65B-DE83BE30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8C9CE-40D2-4B88-8921-E7FDCD22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17CFA-6206-4E61-879D-1F77E682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90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2C33F-869B-45CA-A81A-C6B31525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3BC77-EA30-4880-80FB-ED5F81A06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BAEC3-9A01-4032-AC2E-41BAC57C4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9D632-BE90-4122-B938-065FB6011F4C}" type="datetimeFigureOut">
              <a:rPr lang="pt-BR" smtClean="0"/>
              <a:t>09/09/2021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4FE0B-CFD7-4E96-94F8-4C499498F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1B4E8-BA7D-462E-AFB9-585209E29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EFD56-5CF1-4642-B16E-730CE0CFE4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6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rcadoeconsumo.com.br/2020/09/25/consumo-de-streaming-e-habito-diario-para-43-dos-brasileiros-durante-a-pandemia/" TargetMode="External"/><Relationship Id="rId5" Type="http://schemas.openxmlformats.org/officeDocument/2006/relationships/hyperlink" Target="https://nuntiare.sites.uepg.br/2021/07/14/plataforma-de-streaming-cresce-mais-de-200-em-espectadores-na-pandemia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4F70D485-B0F2-4CA6-A8B6-EAD04F0D5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-538163"/>
            <a:ext cx="7934325" cy="7934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CDDE83-0013-4DC2-81C8-CAA4754434D0}"/>
              </a:ext>
            </a:extLst>
          </p:cNvPr>
          <p:cNvSpPr txBox="1"/>
          <p:nvPr/>
        </p:nvSpPr>
        <p:spPr>
          <a:xfrm>
            <a:off x="6648450" y="2305050"/>
            <a:ext cx="4043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Carolina Costa</a:t>
            </a:r>
          </a:p>
          <a:p>
            <a:pPr algn="r"/>
            <a:r>
              <a:rPr lang="pt-BR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Joubert</a:t>
            </a:r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Oliveira</a:t>
            </a:r>
          </a:p>
          <a:p>
            <a:pPr algn="r"/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Kennedy Florentino</a:t>
            </a:r>
          </a:p>
          <a:p>
            <a:pPr algn="r"/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Kennedy Obi</a:t>
            </a:r>
          </a:p>
          <a:p>
            <a:pPr algn="r"/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Pedro Viana</a:t>
            </a:r>
          </a:p>
          <a:p>
            <a:pPr algn="r"/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Vinicius </a:t>
            </a:r>
            <a:r>
              <a:rPr lang="pt-BR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Tomazin</a:t>
            </a:r>
            <a:endParaRPr lang="pt-BR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AC4C3-CAF4-44C3-8B4E-6181F11166D4}"/>
              </a:ext>
            </a:extLst>
          </p:cNvPr>
          <p:cNvSpPr txBox="1"/>
          <p:nvPr/>
        </p:nvSpPr>
        <p:spPr>
          <a:xfrm>
            <a:off x="5420174" y="652611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2° ADS B</a:t>
            </a:r>
          </a:p>
        </p:txBody>
      </p:sp>
    </p:spTree>
    <p:extLst>
      <p:ext uri="{BB962C8B-B14F-4D97-AF65-F5344CB8AC3E}">
        <p14:creationId xmlns:p14="http://schemas.microsoft.com/office/powerpoint/2010/main" val="2901514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9250C0-74D5-4DC0-82BA-990FD0098C1A}"/>
              </a:ext>
            </a:extLst>
          </p:cNvPr>
          <p:cNvSpPr txBox="1"/>
          <p:nvPr/>
        </p:nvSpPr>
        <p:spPr>
          <a:xfrm>
            <a:off x="92032" y="2921168"/>
            <a:ext cx="40227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bg1"/>
                </a:solidFill>
              </a:rPr>
              <a:t>User</a:t>
            </a:r>
            <a:r>
              <a:rPr lang="pt-BR" sz="6000" b="1" dirty="0">
                <a:solidFill>
                  <a:schemeClr val="bg1"/>
                </a:solidFill>
              </a:rPr>
              <a:t> Stories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60FC0CA-32D9-49D2-AD70-335CDC186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95" y="5217776"/>
            <a:ext cx="2442126" cy="215235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7AEDAE7-69B8-4E97-9B32-F1A38EA5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8295" r="38983" b="8148"/>
          <a:stretch/>
        </p:blipFill>
        <p:spPr>
          <a:xfrm>
            <a:off x="4307840" y="431799"/>
            <a:ext cx="6738386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2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C1882-1D36-4A66-9F80-661709489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35443" r="32974" b="37215"/>
          <a:stretch/>
        </p:blipFill>
        <p:spPr>
          <a:xfrm>
            <a:off x="457519" y="2259958"/>
            <a:ext cx="11276962" cy="2670858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60FC0CA-32D9-49D2-AD70-335CDC186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95" y="5217776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4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98717-BBDE-46DA-8416-652483AF7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7" t="16889" r="5000" b="12000"/>
          <a:stretch/>
        </p:blipFill>
        <p:spPr>
          <a:xfrm>
            <a:off x="377567" y="800099"/>
            <a:ext cx="11436866" cy="4981575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65DE8FC-320B-4B8C-BE32-8443CE528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95" y="5217776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756C3A8-6D5E-4432-BF9E-202647D3A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95" y="5217776"/>
            <a:ext cx="2442126" cy="2152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359D2B-4657-4A9C-BE51-6765629F7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" t="63204" r="26084" b="30816"/>
          <a:stretch/>
        </p:blipFill>
        <p:spPr>
          <a:xfrm>
            <a:off x="355600" y="5213590"/>
            <a:ext cx="11722718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2316AE-E113-4869-8A52-E4A8F8D12AE9}"/>
              </a:ext>
            </a:extLst>
          </p:cNvPr>
          <p:cNvSpPr txBox="1"/>
          <p:nvPr/>
        </p:nvSpPr>
        <p:spPr>
          <a:xfrm>
            <a:off x="355600" y="4485760"/>
            <a:ext cx="444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Inovação (Desejável):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8A63DB-D891-4830-B8B8-C84EDC165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12" y="1473200"/>
            <a:ext cx="11915176" cy="23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6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E8335-4086-49B4-B7F4-14DC8CF60B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78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99983C4-96A9-493D-9683-16B6D7CD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3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B3F3BC2-9D97-4161-AFC6-5A2D49777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59" t="16666" r="28913" b="22609"/>
          <a:stretch/>
        </p:blipFill>
        <p:spPr>
          <a:xfrm>
            <a:off x="726397" y="643466"/>
            <a:ext cx="6882063" cy="55668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2C8494-56C4-4B9C-A2BC-A35174B5F0CF}"/>
              </a:ext>
            </a:extLst>
          </p:cNvPr>
          <p:cNvSpPr txBox="1"/>
          <p:nvPr/>
        </p:nvSpPr>
        <p:spPr>
          <a:xfrm>
            <a:off x="8682180" y="3040180"/>
            <a:ext cx="33191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</a:rPr>
              <a:t>Diagrama de entidade e relacionamento</a:t>
            </a:r>
          </a:p>
          <a:p>
            <a:pPr algn="r"/>
            <a:r>
              <a:rPr lang="pt-BR" sz="3200" dirty="0">
                <a:solidFill>
                  <a:schemeClr val="bg1"/>
                </a:solidFill>
              </a:rPr>
              <a:t> - (DER)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9BD687C-B675-42F2-87F5-B3AA5BE00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459" y="5102029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2C8494-56C4-4B9C-A2BC-A35174B5F0CF}"/>
              </a:ext>
            </a:extLst>
          </p:cNvPr>
          <p:cNvSpPr txBox="1"/>
          <p:nvPr/>
        </p:nvSpPr>
        <p:spPr>
          <a:xfrm>
            <a:off x="8682180" y="3040180"/>
            <a:ext cx="3319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</a:rPr>
              <a:t>Lições</a:t>
            </a:r>
          </a:p>
          <a:p>
            <a:pPr algn="r"/>
            <a:r>
              <a:rPr lang="pt-BR" sz="3200" dirty="0">
                <a:solidFill>
                  <a:schemeClr val="bg1"/>
                </a:solidFill>
              </a:rPr>
              <a:t>Aprendidas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9BD687C-B675-42F2-87F5-B3AA5BE0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459" y="5102029"/>
            <a:ext cx="2442126" cy="215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BA406A-6B8D-4834-AE00-C1FBF4E70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6" t="17102" r="31612" b="22464"/>
          <a:stretch/>
        </p:blipFill>
        <p:spPr>
          <a:xfrm>
            <a:off x="1278727" y="734381"/>
            <a:ext cx="5943601" cy="53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2C8494-56C4-4B9C-A2BC-A35174B5F0CF}"/>
              </a:ext>
            </a:extLst>
          </p:cNvPr>
          <p:cNvSpPr txBox="1"/>
          <p:nvPr/>
        </p:nvSpPr>
        <p:spPr>
          <a:xfrm>
            <a:off x="8682180" y="3040180"/>
            <a:ext cx="3319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</a:rPr>
              <a:t>Lições</a:t>
            </a:r>
          </a:p>
          <a:p>
            <a:pPr algn="r"/>
            <a:r>
              <a:rPr lang="pt-BR" sz="3200" dirty="0">
                <a:solidFill>
                  <a:schemeClr val="bg1"/>
                </a:solidFill>
              </a:rPr>
              <a:t>Aprendidas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9BD687C-B675-42F2-87F5-B3AA5BE0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459" y="5102029"/>
            <a:ext cx="2442126" cy="2152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2216F5-4A39-43DE-A890-15BCD8BFA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6" t="18840" r="13017" b="25475"/>
          <a:stretch/>
        </p:blipFill>
        <p:spPr>
          <a:xfrm>
            <a:off x="119176" y="1411145"/>
            <a:ext cx="8563004" cy="36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8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uito além da GameStop: saiba onde investir no mercado de jogos - Somos  iCEVSomos iCEV">
            <a:extLst>
              <a:ext uri="{FF2B5EF4-FFF2-40B4-BE49-F238E27FC236}">
                <a16:creationId xmlns:a16="http://schemas.microsoft.com/office/drawing/2014/main" id="{CE0B0E28-C509-481E-AB7A-5B69BD53E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16" b="90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6F12A-D785-4A75-B0AD-551093EB8AB4}"/>
              </a:ext>
            </a:extLst>
          </p:cNvPr>
          <p:cNvSpPr txBox="1"/>
          <p:nvPr/>
        </p:nvSpPr>
        <p:spPr>
          <a:xfrm>
            <a:off x="481029" y="1342781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 err="1">
                <a:latin typeface="+mj-lt"/>
                <a:ea typeface="+mj-ea"/>
                <a:cs typeface="+mj-cs"/>
              </a:rPr>
              <a:t>Ambiente</a:t>
            </a:r>
            <a:r>
              <a:rPr lang="en-US" sz="4800" dirty="0">
                <a:latin typeface="+mj-lt"/>
                <a:ea typeface="+mj-ea"/>
                <a:cs typeface="+mj-cs"/>
              </a:rPr>
              <a:t> Azure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CA989E-5710-4BFA-82EF-93F5820F5322}"/>
              </a:ext>
            </a:extLst>
          </p:cNvPr>
          <p:cNvSpPr/>
          <p:nvPr/>
        </p:nvSpPr>
        <p:spPr>
          <a:xfrm>
            <a:off x="481029" y="625683"/>
            <a:ext cx="919146" cy="1463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0C1CF16C-2A74-420A-89E8-C08F79340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459" y="5102029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12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FF2CB794-BA19-42EC-8130-940D25A81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038" y="2065043"/>
            <a:ext cx="3362324" cy="33623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EE1DA5-447A-479D-A1BD-D367D20FDEB8}"/>
              </a:ext>
            </a:extLst>
          </p:cNvPr>
          <p:cNvSpPr txBox="1"/>
          <p:nvPr/>
        </p:nvSpPr>
        <p:spPr>
          <a:xfrm>
            <a:off x="152399" y="9786"/>
            <a:ext cx="644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Mercado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48CD2-9900-4728-9FB1-971822373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42" t="18550" r="19174" b="57629"/>
          <a:stretch/>
        </p:blipFill>
        <p:spPr>
          <a:xfrm>
            <a:off x="369909" y="1117316"/>
            <a:ext cx="5789194" cy="16336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A8F1B6-E072-4ABE-9E90-88B6BCA76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45" t="19130" r="17195" b="58847"/>
          <a:stretch/>
        </p:blipFill>
        <p:spPr>
          <a:xfrm>
            <a:off x="369909" y="3705533"/>
            <a:ext cx="6986757" cy="17186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1871D8-C95E-48D9-9943-C7953273EFE8}"/>
              </a:ext>
            </a:extLst>
          </p:cNvPr>
          <p:cNvSpPr txBox="1"/>
          <p:nvPr/>
        </p:nvSpPr>
        <p:spPr>
          <a:xfrm>
            <a:off x="369909" y="2606323"/>
            <a:ext cx="683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u="none" strike="noStrike" dirty="0">
                <a:effectLst/>
                <a:latin typeface="Whitney"/>
                <a:hlinkClick r:id="rId5" tooltip="https://nuntiare.sites.uepg.br/2021/07/14/plataforma-de-streaming-cresce-mais-de-200-em-espectadores-na-pandemia/"/>
              </a:rPr>
              <a:t>https://nuntiare.sites.uepg.br/2021/07/14/plataforma-de-streaming-cresce-mais-de-200-em-espectadores-na-pandemia/</a:t>
            </a:r>
            <a:endParaRPr lang="pt-B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0F8F95-FB44-4654-97E4-0CA3D1900636}"/>
              </a:ext>
            </a:extLst>
          </p:cNvPr>
          <p:cNvSpPr txBox="1"/>
          <p:nvPr/>
        </p:nvSpPr>
        <p:spPr>
          <a:xfrm>
            <a:off x="369909" y="5380734"/>
            <a:ext cx="7096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u="none" strike="noStrike">
                <a:effectLst/>
                <a:latin typeface="Whitney"/>
                <a:hlinkClick r:id="rId6" tooltip="https://mercadoeconsumo.com.br/2020/09/25/consumo-de-streaming-e-habito-diario-para-43-dos-brasileiros-durante-a-pandemia/"/>
              </a:rPr>
              <a:t>https://mercadoeconsumo.com.br/2020/09/25/consumo-de-streaming-e-habito-diario-para-43-dos-brasileiros-durante-a-pandemia/</a:t>
            </a: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2187978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uito além da GameStop: saiba onde investir no mercado de jogos - Somos  iCEVSomos iCEV">
            <a:extLst>
              <a:ext uri="{FF2B5EF4-FFF2-40B4-BE49-F238E27FC236}">
                <a16:creationId xmlns:a16="http://schemas.microsoft.com/office/drawing/2014/main" id="{CE0B0E28-C509-481E-AB7A-5B69BD53E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16" b="90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6F12A-D785-4A75-B0AD-551093EB8AB4}"/>
              </a:ext>
            </a:extLst>
          </p:cNvPr>
          <p:cNvSpPr txBox="1"/>
          <p:nvPr/>
        </p:nvSpPr>
        <p:spPr>
          <a:xfrm>
            <a:off x="481029" y="1342781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 err="1">
                <a:latin typeface="+mj-lt"/>
                <a:ea typeface="+mj-ea"/>
                <a:cs typeface="+mj-cs"/>
              </a:rPr>
              <a:t>Cliente</a:t>
            </a:r>
            <a:r>
              <a:rPr lang="en-US" sz="4800" dirty="0">
                <a:latin typeface="+mj-lt"/>
                <a:ea typeface="+mj-ea"/>
                <a:cs typeface="+mj-cs"/>
              </a:rPr>
              <a:t> Linux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CA989E-5710-4BFA-82EF-93F5820F5322}"/>
              </a:ext>
            </a:extLst>
          </p:cNvPr>
          <p:cNvSpPr/>
          <p:nvPr/>
        </p:nvSpPr>
        <p:spPr>
          <a:xfrm>
            <a:off x="481029" y="625683"/>
            <a:ext cx="919146" cy="1463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0C1CF16C-2A74-420A-89E8-C08F79340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459" y="5102029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3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uito além da GameStop: saiba onde investir no mercado de jogos - Somos  iCEVSomos iCEV">
            <a:extLst>
              <a:ext uri="{FF2B5EF4-FFF2-40B4-BE49-F238E27FC236}">
                <a16:creationId xmlns:a16="http://schemas.microsoft.com/office/drawing/2014/main" id="{CE0B0E28-C509-481E-AB7A-5B69BD53E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16" b="90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6F12A-D785-4A75-B0AD-551093EB8AB4}"/>
              </a:ext>
            </a:extLst>
          </p:cNvPr>
          <p:cNvSpPr txBox="1"/>
          <p:nvPr/>
        </p:nvSpPr>
        <p:spPr>
          <a:xfrm>
            <a:off x="481029" y="1342786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Site </a:t>
            </a:r>
            <a:r>
              <a:rPr lang="en-US" sz="4800" dirty="0" err="1">
                <a:latin typeface="+mj-lt"/>
                <a:ea typeface="+mj-ea"/>
                <a:cs typeface="+mj-cs"/>
              </a:rPr>
              <a:t>Institucional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CA989E-5710-4BFA-82EF-93F5820F5322}"/>
              </a:ext>
            </a:extLst>
          </p:cNvPr>
          <p:cNvSpPr/>
          <p:nvPr/>
        </p:nvSpPr>
        <p:spPr>
          <a:xfrm>
            <a:off x="481029" y="625683"/>
            <a:ext cx="919146" cy="1463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0C1CF16C-2A74-420A-89E8-C08F79340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459" y="5102029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0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uito além da GameStop: saiba onde investir no mercado de jogos - Somos  iCEVSomos iCEV">
            <a:extLst>
              <a:ext uri="{FF2B5EF4-FFF2-40B4-BE49-F238E27FC236}">
                <a16:creationId xmlns:a16="http://schemas.microsoft.com/office/drawing/2014/main" id="{CE0B0E28-C509-481E-AB7A-5B69BD53E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16" b="90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6F12A-D785-4A75-B0AD-551093EB8AB4}"/>
              </a:ext>
            </a:extLst>
          </p:cNvPr>
          <p:cNvSpPr txBox="1"/>
          <p:nvPr/>
        </p:nvSpPr>
        <p:spPr>
          <a:xfrm>
            <a:off x="481029" y="1342781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Planner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CA989E-5710-4BFA-82EF-93F5820F5322}"/>
              </a:ext>
            </a:extLst>
          </p:cNvPr>
          <p:cNvSpPr/>
          <p:nvPr/>
        </p:nvSpPr>
        <p:spPr>
          <a:xfrm>
            <a:off x="481029" y="625683"/>
            <a:ext cx="919146" cy="1463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0C1CF16C-2A74-420A-89E8-C08F79340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459" y="5102029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88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uito além da GameStop: saiba onde investir no mercado de jogos - Somos  iCEVSomos iCEV">
            <a:extLst>
              <a:ext uri="{FF2B5EF4-FFF2-40B4-BE49-F238E27FC236}">
                <a16:creationId xmlns:a16="http://schemas.microsoft.com/office/drawing/2014/main" id="{CE0B0E28-C509-481E-AB7A-5B69BD53E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16" b="90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6F12A-D785-4A75-B0AD-551093EB8AB4}"/>
              </a:ext>
            </a:extLst>
          </p:cNvPr>
          <p:cNvSpPr txBox="1"/>
          <p:nvPr/>
        </p:nvSpPr>
        <p:spPr>
          <a:xfrm>
            <a:off x="481029" y="1342781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GitHub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CA989E-5710-4BFA-82EF-93F5820F5322}"/>
              </a:ext>
            </a:extLst>
          </p:cNvPr>
          <p:cNvSpPr/>
          <p:nvPr/>
        </p:nvSpPr>
        <p:spPr>
          <a:xfrm>
            <a:off x="481029" y="625683"/>
            <a:ext cx="919146" cy="1463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0C1CF16C-2A74-420A-89E8-C08F79340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459" y="5102029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44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3325DB34-078C-4979-8CC9-007EBFD92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76" y="-438150"/>
            <a:ext cx="7362397" cy="6488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BCD9B1-C05F-4EF5-9A7F-DF9FE9AC3D70}"/>
              </a:ext>
            </a:extLst>
          </p:cNvPr>
          <p:cNvSpPr txBox="1"/>
          <p:nvPr/>
        </p:nvSpPr>
        <p:spPr>
          <a:xfrm>
            <a:off x="4298263" y="5034988"/>
            <a:ext cx="4014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010135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8EC79-70DE-4638-9308-98F581A9DC3F}"/>
              </a:ext>
            </a:extLst>
          </p:cNvPr>
          <p:cNvSpPr txBox="1"/>
          <p:nvPr/>
        </p:nvSpPr>
        <p:spPr>
          <a:xfrm>
            <a:off x="676232" y="5200879"/>
            <a:ext cx="8082447" cy="802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Agradecimento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D8350E6D-CBC9-4A26-B84F-7145FDC9F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90665" y="609601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ight Triangle 86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1447563"/>
            <a:ext cx="1980472" cy="1396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Accenture Logo - PNG and Vector - Logo Download">
            <a:extLst>
              <a:ext uri="{FF2B5EF4-FFF2-40B4-BE49-F238E27FC236}">
                <a16:creationId xmlns:a16="http://schemas.microsoft.com/office/drawing/2014/main" id="{239F1160-0677-44EE-A5AA-09A503EC4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6888" y="1944724"/>
            <a:ext cx="1653942" cy="43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98439123-7A6A-47EA-B783-408C85DC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3499" y="1913498"/>
            <a:ext cx="1685012" cy="4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ight Triangle 94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42224" y="156958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ight Triangle 96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6" name="Picture 6" descr="BandTec Digital School | Home">
            <a:extLst>
              <a:ext uri="{FF2B5EF4-FFF2-40B4-BE49-F238E27FC236}">
                <a16:creationId xmlns:a16="http://schemas.microsoft.com/office/drawing/2014/main" id="{3DDAD331-1129-448E-B222-C56F304FE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5834" y="3387658"/>
            <a:ext cx="2396155" cy="82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841337"/>
            <a:ext cx="2789854" cy="1865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Logo Stefanini - Brasscom">
            <a:extLst>
              <a:ext uri="{FF2B5EF4-FFF2-40B4-BE49-F238E27FC236}">
                <a16:creationId xmlns:a16="http://schemas.microsoft.com/office/drawing/2014/main" id="{1230B21F-9B52-4408-BD52-D4FFB239B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247" y="855010"/>
            <a:ext cx="1166293" cy="3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ight Triangle 100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ight Triangle 102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6496" y="2804968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F534BEAA-7636-46E3-A506-33C883514641}"/>
              </a:ext>
            </a:extLst>
          </p:cNvPr>
          <p:cNvSpPr/>
          <p:nvPr/>
        </p:nvSpPr>
        <p:spPr>
          <a:xfrm>
            <a:off x="1831731" y="542925"/>
            <a:ext cx="845494" cy="948856"/>
          </a:xfrm>
          <a:prstGeom prst="rtTriangle">
            <a:avLst/>
          </a:prstGeom>
          <a:solidFill>
            <a:srgbClr val="352559"/>
          </a:solidFill>
          <a:ln>
            <a:solidFill>
              <a:srgbClr val="352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04C9DAF6-58DC-4CEE-9C46-36E1F5AB4240}"/>
              </a:ext>
            </a:extLst>
          </p:cNvPr>
          <p:cNvSpPr/>
          <p:nvPr/>
        </p:nvSpPr>
        <p:spPr>
          <a:xfrm>
            <a:off x="4955916" y="1484471"/>
            <a:ext cx="1292484" cy="1355185"/>
          </a:xfrm>
          <a:prstGeom prst="rt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89F1162-13E4-4A17-B626-675BFA3CCA73}"/>
              </a:ext>
            </a:extLst>
          </p:cNvPr>
          <p:cNvSpPr/>
          <p:nvPr/>
        </p:nvSpPr>
        <p:spPr>
          <a:xfrm flipH="1">
            <a:off x="8013531" y="379672"/>
            <a:ext cx="834676" cy="1066800"/>
          </a:xfrm>
          <a:prstGeom prst="rtTriangle">
            <a:avLst/>
          </a:prstGeom>
          <a:solidFill>
            <a:srgbClr val="352559"/>
          </a:solidFill>
          <a:ln>
            <a:solidFill>
              <a:srgbClr val="352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EF8A0F3E-14A4-4974-9087-21D0D0A1CB0E}"/>
              </a:ext>
            </a:extLst>
          </p:cNvPr>
          <p:cNvSpPr/>
          <p:nvPr/>
        </p:nvSpPr>
        <p:spPr>
          <a:xfrm flipH="1">
            <a:off x="8419813" y="4706713"/>
            <a:ext cx="346428" cy="424451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D515B0B3-4A60-4675-9D16-E7DC1D100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95" y="5217776"/>
            <a:ext cx="2442126" cy="2152352"/>
          </a:xfrm>
          <a:prstGeom prst="rect">
            <a:avLst/>
          </a:prstGeom>
        </p:spPr>
      </p:pic>
      <p:pic>
        <p:nvPicPr>
          <p:cNvPr id="5130" name="Picture 10" descr="Gestão financeira inteligente | Valemobi">
            <a:extLst>
              <a:ext uri="{FF2B5EF4-FFF2-40B4-BE49-F238E27FC236}">
                <a16:creationId xmlns:a16="http://schemas.microsoft.com/office/drawing/2014/main" id="{8D2E6DD3-61EA-4500-A38D-95454B699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4726" y="3026816"/>
            <a:ext cx="3079288" cy="15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57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uito além da GameStop: saiba onde investir no mercado de jogos - Somos  iCEVSomos iCEV">
            <a:extLst>
              <a:ext uri="{FF2B5EF4-FFF2-40B4-BE49-F238E27FC236}">
                <a16:creationId xmlns:a16="http://schemas.microsoft.com/office/drawing/2014/main" id="{CE0B0E28-C509-481E-AB7A-5B69BD53E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16" b="90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6F12A-D785-4A75-B0AD-551093EB8AB4}"/>
              </a:ext>
            </a:extLst>
          </p:cNvPr>
          <p:cNvSpPr txBox="1"/>
          <p:nvPr/>
        </p:nvSpPr>
        <p:spPr>
          <a:xfrm>
            <a:off x="481029" y="1342781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Streamer e Viewer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CA989E-5710-4BFA-82EF-93F5820F5322}"/>
              </a:ext>
            </a:extLst>
          </p:cNvPr>
          <p:cNvSpPr/>
          <p:nvPr/>
        </p:nvSpPr>
        <p:spPr>
          <a:xfrm>
            <a:off x="481029" y="625683"/>
            <a:ext cx="919146" cy="1463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0C1CF16C-2A74-420A-89E8-C08F79340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459" y="5102029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49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78866-233F-434B-9D9F-9F7D1147D027}"/>
              </a:ext>
            </a:extLst>
          </p:cNvPr>
          <p:cNvSpPr txBox="1"/>
          <p:nvPr/>
        </p:nvSpPr>
        <p:spPr>
          <a:xfrm>
            <a:off x="6074670" y="1242642"/>
            <a:ext cx="6146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4800" b="0" i="0" dirty="0">
                <a:solidFill>
                  <a:srgbClr val="DCDDDE"/>
                </a:solidFill>
                <a:effectLst/>
                <a:latin typeface="Whitney"/>
              </a:rPr>
              <a:t>Se acontece algum evento que faça com que a transmissão fique fora do ar, no fim das contas é o dinheiro que fica fora do bolso!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080" name="Picture 8" descr="Dia do gamer 2021: veja seis headsets 7.1 para comprar no Brasil | Fones de  ouvido | TechTudo">
            <a:extLst>
              <a:ext uri="{FF2B5EF4-FFF2-40B4-BE49-F238E27FC236}">
                <a16:creationId xmlns:a16="http://schemas.microsoft.com/office/drawing/2014/main" id="{A331218F-67F3-4F60-9EB7-69978093F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3" t="2733" r="11615" b="3804"/>
          <a:stretch/>
        </p:blipFill>
        <p:spPr bwMode="auto">
          <a:xfrm>
            <a:off x="770149" y="934855"/>
            <a:ext cx="4728849" cy="475494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4032BFA-8E4D-49ED-BBF6-8805AEF70E2C}"/>
              </a:ext>
            </a:extLst>
          </p:cNvPr>
          <p:cNvSpPr/>
          <p:nvPr/>
        </p:nvSpPr>
        <p:spPr>
          <a:xfrm>
            <a:off x="4519338" y="417852"/>
            <a:ext cx="1054819" cy="994484"/>
          </a:xfrm>
          <a:prstGeom prst="donut">
            <a:avLst>
              <a:gd name="adj" fmla="val 25543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DC3FD9-6315-4814-BB12-FCB00F8F7DEA}"/>
              </a:ext>
            </a:extLst>
          </p:cNvPr>
          <p:cNvSpPr/>
          <p:nvPr/>
        </p:nvSpPr>
        <p:spPr>
          <a:xfrm>
            <a:off x="660711" y="4967041"/>
            <a:ext cx="297950" cy="2791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214885CF-AA53-45EF-95EE-56BB9A4C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95" y="5217776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3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3A8262-AC71-477D-9AB5-13E82645B08A}"/>
              </a:ext>
            </a:extLst>
          </p:cNvPr>
          <p:cNvSpPr txBox="1"/>
          <p:nvPr/>
        </p:nvSpPr>
        <p:spPr>
          <a:xfrm>
            <a:off x="3428999" y="0"/>
            <a:ext cx="533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Custos por Visualização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428649-B9A9-4E7A-B756-C66FF47C3053}"/>
              </a:ext>
            </a:extLst>
          </p:cNvPr>
          <p:cNvCxnSpPr/>
          <p:nvPr/>
        </p:nvCxnSpPr>
        <p:spPr>
          <a:xfrm>
            <a:off x="3752850" y="971550"/>
            <a:ext cx="0" cy="5686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9312B6-E26D-4A6C-8681-189D3C410BAB}"/>
              </a:ext>
            </a:extLst>
          </p:cNvPr>
          <p:cNvCxnSpPr/>
          <p:nvPr/>
        </p:nvCxnSpPr>
        <p:spPr>
          <a:xfrm>
            <a:off x="7962900" y="971549"/>
            <a:ext cx="0" cy="5686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Twitch free icon">
            <a:extLst>
              <a:ext uri="{FF2B5EF4-FFF2-40B4-BE49-F238E27FC236}">
                <a16:creationId xmlns:a16="http://schemas.microsoft.com/office/drawing/2014/main" id="{91835B5D-9D8D-47B3-81A6-11E35583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971549"/>
            <a:ext cx="1066791" cy="106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Gaming Logo - PNG and Vector - Logo Download">
            <a:extLst>
              <a:ext uri="{FF2B5EF4-FFF2-40B4-BE49-F238E27FC236}">
                <a16:creationId xmlns:a16="http://schemas.microsoft.com/office/drawing/2014/main" id="{496A27F4-9794-4AB0-8125-B25FFC78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007" y="971549"/>
            <a:ext cx="947736" cy="94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outube free icon">
            <a:extLst>
              <a:ext uri="{FF2B5EF4-FFF2-40B4-BE49-F238E27FC236}">
                <a16:creationId xmlns:a16="http://schemas.microsoft.com/office/drawing/2014/main" id="{79A91DEC-3549-45B4-AC41-82AFD1C6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9" y="786080"/>
            <a:ext cx="1437727" cy="143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F8FABB-A352-4D61-B429-CF4CFFBEDD47}"/>
              </a:ext>
            </a:extLst>
          </p:cNvPr>
          <p:cNvSpPr txBox="1"/>
          <p:nvPr/>
        </p:nvSpPr>
        <p:spPr>
          <a:xfrm>
            <a:off x="385758" y="2598003"/>
            <a:ext cx="2871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US$ 0,70 a U$S 1,40 a cada 1000 </a:t>
            </a:r>
            <a:r>
              <a:rPr lang="pt-BR" sz="2400" dirty="0" err="1">
                <a:solidFill>
                  <a:schemeClr val="bg1"/>
                </a:solidFill>
              </a:rPr>
              <a:t>views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B55FF-B244-4E1D-9E15-043371CD5904}"/>
              </a:ext>
            </a:extLst>
          </p:cNvPr>
          <p:cNvSpPr txBox="1"/>
          <p:nvPr/>
        </p:nvSpPr>
        <p:spPr>
          <a:xfrm>
            <a:off x="707226" y="5172075"/>
            <a:ext cx="2228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Podendo chegar á US$ 2,50</a:t>
            </a:r>
          </a:p>
        </p:txBody>
      </p:sp>
      <p:pic>
        <p:nvPicPr>
          <p:cNvPr id="2056" name="Picture 8" descr="Coin free icon">
            <a:extLst>
              <a:ext uri="{FF2B5EF4-FFF2-40B4-BE49-F238E27FC236}">
                <a16:creationId xmlns:a16="http://schemas.microsoft.com/office/drawing/2014/main" id="{C7AE1309-3082-4986-B266-A0EA8AC4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66" y="3752854"/>
            <a:ext cx="1095367" cy="10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9B2AE7-26E3-4737-9483-DE3D10DAAE73}"/>
              </a:ext>
            </a:extLst>
          </p:cNvPr>
          <p:cNvSpPr txBox="1"/>
          <p:nvPr/>
        </p:nvSpPr>
        <p:spPr>
          <a:xfrm>
            <a:off x="4157669" y="2505669"/>
            <a:ext cx="3400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O Facebook paga ao </a:t>
            </a:r>
            <a:r>
              <a:rPr lang="pt-BR" sz="2000" dirty="0" err="1">
                <a:solidFill>
                  <a:schemeClr val="bg1"/>
                </a:solidFill>
              </a:rPr>
              <a:t>streamer</a:t>
            </a:r>
            <a:r>
              <a:rPr lang="pt-BR" sz="2000" dirty="0">
                <a:solidFill>
                  <a:schemeClr val="bg1"/>
                </a:solidFill>
              </a:rPr>
              <a:t> US$ 0,01 a cada estrela recebida.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4485F-9117-492C-83F3-0923BF196D86}"/>
              </a:ext>
            </a:extLst>
          </p:cNvPr>
          <p:cNvSpPr txBox="1"/>
          <p:nvPr/>
        </p:nvSpPr>
        <p:spPr>
          <a:xfrm>
            <a:off x="4271970" y="5172075"/>
            <a:ext cx="317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Contando que em uma </a:t>
            </a:r>
            <a:r>
              <a:rPr lang="pt-BR" dirty="0" err="1">
                <a:solidFill>
                  <a:schemeClr val="bg1"/>
                </a:solidFill>
              </a:rPr>
              <a:t>live</a:t>
            </a:r>
            <a:r>
              <a:rPr lang="pt-BR" dirty="0">
                <a:solidFill>
                  <a:schemeClr val="bg1"/>
                </a:solidFill>
              </a:rPr>
              <a:t> ele receba 10.000 estrelas = US$ 100,00</a:t>
            </a:r>
          </a:p>
        </p:txBody>
      </p:sp>
      <p:pic>
        <p:nvPicPr>
          <p:cNvPr id="2058" name="Picture 10" descr="Star free icon">
            <a:extLst>
              <a:ext uri="{FF2B5EF4-FFF2-40B4-BE49-F238E27FC236}">
                <a16:creationId xmlns:a16="http://schemas.microsoft.com/office/drawing/2014/main" id="{73372BFD-44A1-41F8-8149-50EED0C6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2938" y="3712856"/>
            <a:ext cx="1019179" cy="101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818DA-43FD-4DC8-82B3-86FD088E02C6}"/>
              </a:ext>
            </a:extLst>
          </p:cNvPr>
          <p:cNvSpPr txBox="1"/>
          <p:nvPr/>
        </p:nvSpPr>
        <p:spPr>
          <a:xfrm>
            <a:off x="5567347" y="3647892"/>
            <a:ext cx="890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=</a:t>
            </a:r>
          </a:p>
        </p:txBody>
      </p:sp>
      <p:pic>
        <p:nvPicPr>
          <p:cNvPr id="17" name="Picture 8" descr="Coin free icon">
            <a:extLst>
              <a:ext uri="{FF2B5EF4-FFF2-40B4-BE49-F238E27FC236}">
                <a16:creationId xmlns:a16="http://schemas.microsoft.com/office/drawing/2014/main" id="{DFEE31F0-B6CF-4255-81EB-8A2623626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77" y="3729041"/>
            <a:ext cx="1095367" cy="10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40857-BCFC-4EC4-89FB-E0600171DB66}"/>
              </a:ext>
            </a:extLst>
          </p:cNvPr>
          <p:cNvSpPr txBox="1"/>
          <p:nvPr/>
        </p:nvSpPr>
        <p:spPr>
          <a:xfrm>
            <a:off x="8412696" y="2505669"/>
            <a:ext cx="354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O custo por mil </a:t>
            </a:r>
            <a:r>
              <a:rPr lang="pt-BR" sz="2000" dirty="0" err="1">
                <a:solidFill>
                  <a:schemeClr val="bg1"/>
                </a:solidFill>
              </a:rPr>
              <a:t>views</a:t>
            </a:r>
            <a:r>
              <a:rPr lang="pt-BR" sz="2000" dirty="0">
                <a:solidFill>
                  <a:schemeClr val="bg1"/>
                </a:solidFill>
              </a:rPr>
              <a:t> no YouTube é em média US$ 7,40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66CE4-2473-419A-8ACA-56DF1783A8CF}"/>
              </a:ext>
            </a:extLst>
          </p:cNvPr>
          <p:cNvSpPr txBox="1"/>
          <p:nvPr/>
        </p:nvSpPr>
        <p:spPr>
          <a:xfrm>
            <a:off x="7841085" y="5191125"/>
            <a:ext cx="4549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Dependendo do conteúdo, o valor pode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alterar bastante, entre US$ 0,60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A US$ 7,60</a:t>
            </a:r>
          </a:p>
        </p:txBody>
      </p:sp>
      <p:pic>
        <p:nvPicPr>
          <p:cNvPr id="20" name="Picture 8" descr="Coin free icon">
            <a:extLst>
              <a:ext uri="{FF2B5EF4-FFF2-40B4-BE49-F238E27FC236}">
                <a16:creationId xmlns:a16="http://schemas.microsoft.com/office/drawing/2014/main" id="{B1775E45-3085-4698-BBDA-FC94D8E46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222" y="3674761"/>
            <a:ext cx="1095367" cy="10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9593C370-DCA4-4DAD-9A63-276B30990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653" y="5927270"/>
            <a:ext cx="1331047" cy="1173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F640FF-87CE-4427-AD02-28C4803B7E3D}"/>
              </a:ext>
            </a:extLst>
          </p:cNvPr>
          <p:cNvSpPr txBox="1"/>
          <p:nvPr/>
        </p:nvSpPr>
        <p:spPr>
          <a:xfrm>
            <a:off x="858885" y="6368226"/>
            <a:ext cx="19255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Fonte: escolaeducacao.com.br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58D822-BD10-432A-BC2E-E5FD51E7E28C}"/>
              </a:ext>
            </a:extLst>
          </p:cNvPr>
          <p:cNvSpPr txBox="1"/>
          <p:nvPr/>
        </p:nvSpPr>
        <p:spPr>
          <a:xfrm>
            <a:off x="5091047" y="6372662"/>
            <a:ext cx="1540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Fonte: techtudo.com.br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A2F1-0790-4611-9373-F58363BBD1F7}"/>
              </a:ext>
            </a:extLst>
          </p:cNvPr>
          <p:cNvSpPr txBox="1"/>
          <p:nvPr/>
        </p:nvSpPr>
        <p:spPr>
          <a:xfrm>
            <a:off x="9194126" y="6375696"/>
            <a:ext cx="19255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Fonte: escolaeducacao.com.br</a:t>
            </a:r>
          </a:p>
        </p:txBody>
      </p:sp>
    </p:spTree>
    <p:extLst>
      <p:ext uri="{BB962C8B-B14F-4D97-AF65-F5344CB8AC3E}">
        <p14:creationId xmlns:p14="http://schemas.microsoft.com/office/powerpoint/2010/main" val="2440171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D711B21-5100-4E48-9C23-0B94265E9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4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4CC1695-19D0-4D12-8F7C-8CB41BAE0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D679E0-41AB-4D6D-A2D5-142F9C7A8591}"/>
              </a:ext>
            </a:extLst>
          </p:cNvPr>
          <p:cNvSpPr/>
          <p:nvPr/>
        </p:nvSpPr>
        <p:spPr>
          <a:xfrm>
            <a:off x="2085975" y="152400"/>
            <a:ext cx="1695450" cy="590550"/>
          </a:xfrm>
          <a:prstGeom prst="rect">
            <a:avLst/>
          </a:prstGeom>
          <a:solidFill>
            <a:srgbClr val="352559"/>
          </a:solidFill>
          <a:ln>
            <a:solidFill>
              <a:srgbClr val="352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André</a:t>
            </a:r>
          </a:p>
        </p:txBody>
      </p:sp>
    </p:spTree>
    <p:extLst>
      <p:ext uri="{BB962C8B-B14F-4D97-AF65-F5344CB8AC3E}">
        <p14:creationId xmlns:p14="http://schemas.microsoft.com/office/powerpoint/2010/main" val="1086961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033B97E-E88E-4578-A81C-58912BAE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64"/>
          <a:stretch/>
        </p:blipFill>
        <p:spPr>
          <a:xfrm>
            <a:off x="240822" y="1526628"/>
            <a:ext cx="11710355" cy="3804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E699E-3581-4394-AB6A-B11D05EC733B}"/>
              </a:ext>
            </a:extLst>
          </p:cNvPr>
          <p:cNvSpPr txBox="1"/>
          <p:nvPr/>
        </p:nvSpPr>
        <p:spPr>
          <a:xfrm>
            <a:off x="4631176" y="0"/>
            <a:ext cx="6924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StoryBoard</a:t>
            </a:r>
            <a:endParaRPr lang="pt-BR" sz="40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2A944CD5-BED5-45E0-9ACB-5FFC15E25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95" y="5217776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4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6BC977E-E731-4A4C-83F1-7D66E263C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72107" y="1454369"/>
            <a:ext cx="11847786" cy="3949262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04E73A4-136C-4456-9717-B5575865A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95" y="5217776"/>
            <a:ext cx="2442126" cy="21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26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994</Words>
  <Application>Microsoft Office PowerPoint</Application>
  <PresentationFormat>Widescreen</PresentationFormat>
  <Paragraphs>92</Paragraphs>
  <Slides>25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Segoe UI Light</vt:lpstr>
      <vt:lpstr>Segoe UI Semibold</vt:lpstr>
      <vt:lpstr>Whitney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Nascimento, Carolina Aparecida Costa</dc:creator>
  <cp:lastModifiedBy>Joubert De Oliveira Neto</cp:lastModifiedBy>
  <cp:revision>27</cp:revision>
  <dcterms:created xsi:type="dcterms:W3CDTF">2021-09-08T17:15:16Z</dcterms:created>
  <dcterms:modified xsi:type="dcterms:W3CDTF">2021-09-09T16:03:19Z</dcterms:modified>
</cp:coreProperties>
</file>